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63"/>
    <p:restoredTop sz="96327"/>
  </p:normalViewPr>
  <p:slideViewPr>
    <p:cSldViewPr snapToGrid="0" snapToObjects="1">
      <p:cViewPr varScale="1">
        <p:scale>
          <a:sx n="111" d="100"/>
          <a:sy n="111" d="100"/>
        </p:scale>
        <p:origin x="224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mspring/uofa_mne520_project/blob/main/videos/app_overview.mp4" TargetMode="External"/><Relationship Id="rId2" Type="http://schemas.openxmlformats.org/officeDocument/2006/relationships/hyperlink" Target="https://github.com/jmspring/uofa_mne520_project/blob/main/videos/database_setup.mp4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streetmap.org/" TargetMode="External"/><Relationship Id="rId2" Type="http://schemas.openxmlformats.org/officeDocument/2006/relationships/hyperlink" Target="https://mrdata.usgs.gov/mrd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layers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layers.org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7EE75-D01A-0549-ADF8-DCED6B26C5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Working with OPEN SOURCE GEOSPATIAL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BCE0F5-273D-3446-AABA-6395429C42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Jim Spring</a:t>
            </a:r>
          </a:p>
          <a:p>
            <a:r>
              <a:rPr lang="en-US" dirty="0"/>
              <a:t>MNE 520</a:t>
            </a:r>
          </a:p>
          <a:p>
            <a:r>
              <a:rPr lang="en-US" dirty="0"/>
              <a:t>University of Arizona</a:t>
            </a:r>
          </a:p>
        </p:txBody>
      </p:sp>
    </p:spTree>
    <p:extLst>
      <p:ext uri="{BB962C8B-B14F-4D97-AF65-F5344CB8AC3E}">
        <p14:creationId xmlns:p14="http://schemas.microsoft.com/office/powerpoint/2010/main" val="1409496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9C6DB-8953-6143-B829-F5F8C3AB9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get nearby MRDS Items?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2E51282-2875-094C-AE8E-66BEADCCDA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9739" y="2651845"/>
            <a:ext cx="7731125" cy="2185446"/>
          </a:xfrm>
        </p:spPr>
      </p:pic>
    </p:spTree>
    <p:extLst>
      <p:ext uri="{BB962C8B-B14F-4D97-AF65-F5344CB8AC3E}">
        <p14:creationId xmlns:p14="http://schemas.microsoft.com/office/powerpoint/2010/main" val="294244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6AEB7-90AC-9649-AEC7-EC837147E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FEATURES LOOK LIKE?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0ACEF1BF-040E-9C4D-99B5-81A7D98A2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0582" y="2153412"/>
            <a:ext cx="6764919" cy="4505087"/>
          </a:xfrm>
        </p:spPr>
      </p:pic>
    </p:spTree>
    <p:extLst>
      <p:ext uri="{BB962C8B-B14F-4D97-AF65-F5344CB8AC3E}">
        <p14:creationId xmlns:p14="http://schemas.microsoft.com/office/powerpoint/2010/main" val="3475913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053A7-A69F-F242-8C76-5C3E612D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WHEN YOU CLICK ON A FEATURE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FBE344E-739B-9C42-8C6A-66E88E756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3105" y="2059316"/>
            <a:ext cx="7205790" cy="4798684"/>
          </a:xfrm>
        </p:spPr>
      </p:pic>
    </p:spTree>
    <p:extLst>
      <p:ext uri="{BB962C8B-B14F-4D97-AF65-F5344CB8AC3E}">
        <p14:creationId xmlns:p14="http://schemas.microsoft.com/office/powerpoint/2010/main" val="3179278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4E260-6A67-414E-9CFE-3CDDFD56B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76864"/>
            <a:ext cx="7729728" cy="1188720"/>
          </a:xfrm>
        </p:spPr>
        <p:txBody>
          <a:bodyPr/>
          <a:lstStyle/>
          <a:p>
            <a:r>
              <a:rPr lang="en-US" dirty="0"/>
              <a:t>What ABOUT THE WEB SERVICE?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546DB57-050F-6C40-9334-AD5FCCB6D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2394" y="1761771"/>
            <a:ext cx="7468470" cy="4952774"/>
          </a:xfrm>
        </p:spPr>
      </p:pic>
    </p:spTree>
    <p:extLst>
      <p:ext uri="{BB962C8B-B14F-4D97-AF65-F5344CB8AC3E}">
        <p14:creationId xmlns:p14="http://schemas.microsoft.com/office/powerpoint/2010/main" val="2094882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92526-E9EA-E944-9FDE-E29056C50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videos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AD877-0CF6-8A4C-9254-A5AE494F7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setup - </a:t>
            </a:r>
            <a:r>
              <a:rPr lang="en-US" dirty="0">
                <a:hlinkClick r:id="rId2"/>
              </a:rPr>
              <a:t>https://github.com/jmspring/uofa_mne520_project/blob/main/videos/database_setup.mp4</a:t>
            </a:r>
            <a:endParaRPr lang="en-US" dirty="0"/>
          </a:p>
          <a:p>
            <a:r>
              <a:rPr lang="en-US" dirty="0"/>
              <a:t>Application overview - </a:t>
            </a:r>
            <a:r>
              <a:rPr lang="en-US" dirty="0">
                <a:hlinkClick r:id="rId3"/>
              </a:rPr>
              <a:t>https://github.com/jmspring</a:t>
            </a:r>
            <a:r>
              <a:rPr lang="en-US">
                <a:hlinkClick r:id="rId3"/>
              </a:rPr>
              <a:t>/uofa_mne520_project/blob/main/videos/app_overview.mp4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58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16E2E-D5ED-524A-B860-440DD7F96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497AB-9C9C-3F4E-906D-EAA81C240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Mineral Resource Data System - </a:t>
            </a:r>
            <a:r>
              <a:rPr lang="en-US" dirty="0">
                <a:hlinkClick r:id="rId2"/>
              </a:rPr>
              <a:t>https://mrdata.usgs.gov/mrds/</a:t>
            </a:r>
            <a:endParaRPr lang="en-US" dirty="0"/>
          </a:p>
          <a:p>
            <a:r>
              <a:rPr lang="en-US" dirty="0"/>
              <a:t>Open Street Map - </a:t>
            </a:r>
            <a:r>
              <a:rPr lang="en-US" dirty="0">
                <a:hlinkClick r:id="rId3"/>
              </a:rPr>
              <a:t>https://www.openstreetmap.org</a:t>
            </a:r>
            <a:endParaRPr lang="en-US" dirty="0"/>
          </a:p>
          <a:p>
            <a:r>
              <a:rPr lang="en-US" dirty="0"/>
              <a:t>Open Layers - </a:t>
            </a:r>
            <a:r>
              <a:rPr lang="en-US" dirty="0">
                <a:hlinkClick r:id="rId4"/>
              </a:rPr>
              <a:t>https://openlayers.org/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307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86846-700D-F845-81DB-A30D5ADDD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(Original)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83187-5E8F-6F46-A62B-CCE22D560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project focuses on working with data from the Mineral Resource Data System as well as historical and current mining claim data from the Bureau of Land Management.</a:t>
            </a:r>
          </a:p>
          <a:p>
            <a:r>
              <a:rPr lang="en-US" dirty="0"/>
              <a:t>The geospatial functionality within MS SQL Server will be used to handle the necessary geo-queries.</a:t>
            </a:r>
          </a:p>
          <a:p>
            <a:r>
              <a:rPr lang="en-US" dirty="0"/>
              <a:t>Data will be overlayed and shown on a map within a browser using Open Street Maps.</a:t>
            </a:r>
          </a:p>
          <a:p>
            <a:r>
              <a:rPr lang="en-US" dirty="0"/>
              <a:t>The system will use Python as the layer to communicate with MS SQL Server and relay the location and bounded region within the browser.</a:t>
            </a:r>
          </a:p>
          <a:p>
            <a:r>
              <a:rPr lang="en-US" dirty="0"/>
              <a:t>Finally, the code is written and running as a web application.</a:t>
            </a:r>
          </a:p>
        </p:txBody>
      </p:sp>
    </p:spTree>
    <p:extLst>
      <p:ext uri="{BB962C8B-B14F-4D97-AF65-F5344CB8AC3E}">
        <p14:creationId xmlns:p14="http://schemas.microsoft.com/office/powerpoint/2010/main" val="3446193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F9434-0022-EF48-8991-8F29EAF89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(REAL)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E225C-3BBB-A541-9153-D6A57635E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project focuses on working with data from the Mineral Resource Data System.</a:t>
            </a:r>
          </a:p>
          <a:p>
            <a:r>
              <a:rPr lang="en-US" dirty="0"/>
              <a:t>Data is stored within a stripped down version of MS SQL Server.</a:t>
            </a:r>
          </a:p>
          <a:p>
            <a:r>
              <a:rPr lang="en-US" dirty="0"/>
              <a:t>Geospatial queries use a bounding box using MS SQL SELECT BETWEEN.</a:t>
            </a:r>
          </a:p>
          <a:p>
            <a:r>
              <a:rPr lang="en-US" dirty="0"/>
              <a:t>Data will be overlayed and shown on a map within a browser using Open Street Maps.</a:t>
            </a:r>
          </a:p>
          <a:p>
            <a:r>
              <a:rPr lang="en-US" dirty="0"/>
              <a:t>The system will use Python as the layer to communicate with MS SQL Server and relay the location and bounded region within the browser.</a:t>
            </a:r>
          </a:p>
          <a:p>
            <a:r>
              <a:rPr lang="en-US" dirty="0"/>
              <a:t>Finally, the code is written and running as a web application.</a:t>
            </a:r>
          </a:p>
        </p:txBody>
      </p:sp>
    </p:spTree>
    <p:extLst>
      <p:ext uri="{BB962C8B-B14F-4D97-AF65-F5344CB8AC3E}">
        <p14:creationId xmlns:p14="http://schemas.microsoft.com/office/powerpoint/2010/main" val="2960227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E25CC-8E47-2649-9408-2BA23DDBC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 difference?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8AF3B-E765-604F-961F-1A1BD8B1A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Hardware failure.  My MacBook Pro keyboard went on the fritz and is at Apple for repair.</a:t>
            </a:r>
          </a:p>
          <a:p>
            <a:r>
              <a:rPr lang="en-US" dirty="0"/>
              <a:t>My backup system is a MacBook Air using Apple’s new chip.</a:t>
            </a:r>
          </a:p>
          <a:p>
            <a:r>
              <a:rPr lang="en-US" dirty="0"/>
              <a:t>MS SQL Server does not run on this new platform, however there is a stripped down offering that does.  It does not support the geospatial capabilities.</a:t>
            </a:r>
          </a:p>
          <a:p>
            <a:r>
              <a:rPr lang="en-US" dirty="0"/>
              <a:t>The above lead to more time to get things working rather than expanding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341408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CE603-9641-5E4B-8073-ED2A14B61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OuR</a:t>
            </a:r>
            <a:r>
              <a:rPr lang="en-US" dirty="0"/>
              <a:t>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B7F53-ED51-BC4F-A4E4-863F876D0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 condensed MRDS data set is a single file in CSV format with 55 fields, including Latitude and Longitude.</a:t>
            </a:r>
          </a:p>
          <a:p>
            <a:r>
              <a:rPr lang="en-US" dirty="0"/>
              <a:t>An example:</a:t>
            </a:r>
          </a:p>
          <a:p>
            <a:r>
              <a:rPr lang="en-US" sz="1200" dirty="0">
                <a:latin typeface="Courier" pitchFamily="2" charset="0"/>
              </a:rPr>
              <a:t>dep_id,url,mrds_id,mas_id,site_name,latitude,longitude,region,country,state,county,com_type,commod1,commod2,commod3,oper_type,dep_type,prod_size,dev_stat,ore,gangue,other_matl,orebody_fm,work_type,model,alteration,conc_proc,names,ore_ctrl,reporter,hrock_unit,hrock_type,arock_unit,arock_type,structure,tectonic,ref,yfp_ba,yr_fst_prd,ylp_ba,yr_lst_prd,dy_ba,disc_yr,prod_yrs,discr</a:t>
            </a:r>
          </a:p>
          <a:p>
            <a:r>
              <a:rPr lang="en-US" sz="1200" dirty="0">
                <a:latin typeface="Courier" pitchFamily="2" charset="0"/>
              </a:rPr>
              <a:t>10000001,"https://</a:t>
            </a:r>
            <a:r>
              <a:rPr lang="en-US" sz="1200" dirty="0" err="1">
                <a:latin typeface="Courier" pitchFamily="2" charset="0"/>
              </a:rPr>
              <a:t>mrdata.usgs.gov</a:t>
            </a:r>
            <a:r>
              <a:rPr lang="en-US" sz="1200" dirty="0">
                <a:latin typeface="Courier" pitchFamily="2" charset="0"/>
              </a:rPr>
              <a:t>/</a:t>
            </a:r>
            <a:r>
              <a:rPr lang="en-US" sz="1200" dirty="0" err="1">
                <a:latin typeface="Courier" pitchFamily="2" charset="0"/>
              </a:rPr>
              <a:t>mrds</a:t>
            </a:r>
            <a:r>
              <a:rPr lang="en-US" sz="1200" dirty="0">
                <a:latin typeface="Courier" pitchFamily="2" charset="0"/>
              </a:rPr>
              <a:t>/</a:t>
            </a:r>
            <a:r>
              <a:rPr lang="en-US" sz="1200" dirty="0" err="1">
                <a:latin typeface="Courier" pitchFamily="2" charset="0"/>
              </a:rPr>
              <a:t>show-mrds.php?dep_id</a:t>
            </a:r>
            <a:r>
              <a:rPr lang="en-US" sz="1200" dirty="0">
                <a:latin typeface="Courier" pitchFamily="2" charset="0"/>
              </a:rPr>
              <a:t>=10000001",A010000,,"Lookout Prospect",</a:t>
            </a:r>
            <a:r>
              <a:rPr lang="en-US" sz="1200" dirty="0">
                <a:highlight>
                  <a:srgbClr val="00FF00"/>
                </a:highlight>
                <a:latin typeface="Courier" pitchFamily="2" charset="0"/>
              </a:rPr>
              <a:t>55.05612,-132.14344</a:t>
            </a:r>
            <a:r>
              <a:rPr lang="en-US" sz="1200" dirty="0">
                <a:latin typeface="Courier" pitchFamily="2" charset="0"/>
              </a:rPr>
              <a:t>,NA,"United </a:t>
            </a:r>
            <a:r>
              <a:rPr lang="en-US" sz="1200" dirty="0" err="1">
                <a:latin typeface="Courier" pitchFamily="2" charset="0"/>
              </a:rPr>
              <a:t>States",Alaska,,M,Copper,"Gold</a:t>
            </a:r>
            <a:r>
              <a:rPr lang="en-US" sz="1200" dirty="0">
                <a:latin typeface="Courier" pitchFamily="2" charset="0"/>
              </a:rPr>
              <a:t>, </a:t>
            </a:r>
            <a:r>
              <a:rPr lang="en-US" sz="1200" dirty="0" err="1">
                <a:latin typeface="Courier" pitchFamily="2" charset="0"/>
              </a:rPr>
              <a:t>Silver",,Unknown,,N,Occurrence,"Chalcopyrite</a:t>
            </a:r>
            <a:r>
              <a:rPr lang="en-US" sz="1200" dirty="0">
                <a:latin typeface="Courier" pitchFamily="2" charset="0"/>
              </a:rPr>
              <a:t>, Covellite, </a:t>
            </a:r>
            <a:r>
              <a:rPr lang="en-US" sz="1200" dirty="0" err="1">
                <a:latin typeface="Courier" pitchFamily="2" charset="0"/>
              </a:rPr>
              <a:t>Pyrite","Quartz</a:t>
            </a:r>
            <a:r>
              <a:rPr lang="en-US" sz="1200" dirty="0">
                <a:latin typeface="Courier" pitchFamily="2" charset="0"/>
              </a:rPr>
              <a:t>, </a:t>
            </a:r>
            <a:r>
              <a:rPr lang="en-US" sz="1200" dirty="0" err="1">
                <a:latin typeface="Courier" pitchFamily="2" charset="0"/>
              </a:rPr>
              <a:t>Sericite",,,,,,,"Conundrum</a:t>
            </a:r>
            <a:r>
              <a:rPr lang="en-US" sz="1200" dirty="0">
                <a:latin typeface="Courier" pitchFamily="2" charset="0"/>
              </a:rPr>
              <a:t>, Mammoth, Wakefield Minerals Co.",,"</a:t>
            </a:r>
            <a:r>
              <a:rPr lang="en-US" sz="1200" dirty="0" err="1">
                <a:latin typeface="Courier" pitchFamily="2" charset="0"/>
              </a:rPr>
              <a:t>Hirschmann</a:t>
            </a:r>
            <a:r>
              <a:rPr lang="en-US" sz="1200" dirty="0">
                <a:latin typeface="Courier" pitchFamily="2" charset="0"/>
              </a:rPr>
              <a:t>, M. M. (Elliott, R. L.)",,</a:t>
            </a:r>
            <a:r>
              <a:rPr lang="en-US" sz="1200" dirty="0" err="1">
                <a:latin typeface="Courier" pitchFamily="2" charset="0"/>
              </a:rPr>
              <a:t>Schist,,,"Schist</a:t>
            </a:r>
            <a:r>
              <a:rPr lang="en-US" sz="1200" dirty="0">
                <a:latin typeface="Courier" pitchFamily="2" charset="0"/>
              </a:rPr>
              <a:t> Strikes N65w, Dips 70sw",,"USGS PROFESSIONAL PAPER 1, P. 75-77.USGSBULL 347, P. 131.USGS BULL 1246, P. 174USGS MF 433USGS OF 78-869, P. 117",,,,,,,,</a:t>
            </a:r>
          </a:p>
          <a:p>
            <a:r>
              <a:rPr lang="en-US" dirty="0"/>
              <a:t>It’s a lot to take in, the first line is the headers, the second the first row of data.  Lat/Lon are highlighted.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482117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9FFF3-F829-4F4A-B6F0-A9604CF46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Lat/Lon - Decimal to GEOSPATIAL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69069-A5F5-9347-A4C9-E19C8DE5A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following query, in MSSQL, adds a GEOGRAPHY field to the table and converts the Lat/Lon fields to a point:</a:t>
            </a:r>
          </a:p>
          <a:p>
            <a:pPr marL="457200" lvl="2" indent="0">
              <a:buNone/>
            </a:pPr>
            <a:r>
              <a:rPr lang="en-US" dirty="0">
                <a:latin typeface="Courier" pitchFamily="2" charset="0"/>
              </a:rPr>
              <a:t>USE </a:t>
            </a:r>
            <a:r>
              <a:rPr lang="en-US" dirty="0" err="1">
                <a:latin typeface="Courier" pitchFamily="2" charset="0"/>
              </a:rPr>
              <a:t>mrds</a:t>
            </a:r>
            <a:r>
              <a:rPr lang="en-US" dirty="0">
                <a:latin typeface="Courier" pitchFamily="2" charset="0"/>
              </a:rPr>
              <a:t>;</a:t>
            </a:r>
          </a:p>
          <a:p>
            <a:pPr marL="457200" lvl="2" indent="0">
              <a:buNone/>
            </a:pPr>
            <a:r>
              <a:rPr lang="en-US" dirty="0">
                <a:latin typeface="Courier" pitchFamily="2" charset="0"/>
              </a:rPr>
              <a:t>ALTER TABLE </a:t>
            </a:r>
            <a:r>
              <a:rPr lang="en-US" dirty="0" err="1">
                <a:latin typeface="Courier" pitchFamily="2" charset="0"/>
              </a:rPr>
              <a:t>mrds</a:t>
            </a:r>
            <a:endParaRPr lang="en-US" dirty="0">
              <a:latin typeface="Courier" pitchFamily="2" charset="0"/>
            </a:endParaRPr>
          </a:p>
          <a:p>
            <a:pPr marL="457200" lvl="2" indent="0">
              <a:buNone/>
            </a:pPr>
            <a:r>
              <a:rPr lang="en-US" dirty="0">
                <a:latin typeface="Courier" pitchFamily="2" charset="0"/>
              </a:rPr>
              <a:t>    ADD geolocation GEOGRAPHY;</a:t>
            </a:r>
          </a:p>
          <a:p>
            <a:pPr marL="457200" lvl="2" indent="0">
              <a:buNone/>
            </a:pPr>
            <a:r>
              <a:rPr lang="en-US" dirty="0">
                <a:latin typeface="Courier" pitchFamily="2" charset="0"/>
              </a:rPr>
              <a:t>UPDATE </a:t>
            </a:r>
            <a:r>
              <a:rPr lang="en-US" dirty="0" err="1">
                <a:latin typeface="Courier" pitchFamily="2" charset="0"/>
              </a:rPr>
              <a:t>mrds</a:t>
            </a:r>
            <a:endParaRPr lang="en-US" dirty="0">
              <a:latin typeface="Courier" pitchFamily="2" charset="0"/>
            </a:endParaRPr>
          </a:p>
          <a:p>
            <a:pPr marL="457200" lvl="2" indent="0">
              <a:buNone/>
            </a:pPr>
            <a:r>
              <a:rPr lang="en-US" dirty="0">
                <a:latin typeface="Courier" pitchFamily="2" charset="0"/>
              </a:rPr>
              <a:t>SET geolocation = geography::</a:t>
            </a:r>
            <a:r>
              <a:rPr lang="en-US" dirty="0" err="1">
                <a:latin typeface="Courier" pitchFamily="2" charset="0"/>
              </a:rPr>
              <a:t>STPointFromText</a:t>
            </a:r>
            <a:r>
              <a:rPr lang="en-US" dirty="0">
                <a:latin typeface="Courier" pitchFamily="2" charset="0"/>
              </a:rPr>
              <a:t>('POINT(' + CAST(longitude AS VARCHAR(20)) + ‘ ‘ + CAST(latitude AS VARCHAR(20)) + ')', 4326);</a:t>
            </a:r>
          </a:p>
        </p:txBody>
      </p:sp>
    </p:spTree>
    <p:extLst>
      <p:ext uri="{BB962C8B-B14F-4D97-AF65-F5344CB8AC3E}">
        <p14:creationId xmlns:p14="http://schemas.microsoft.com/office/powerpoint/2010/main" val="2294394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E520-2505-8A4D-8AF0-3968005D8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8130" y="964692"/>
            <a:ext cx="8279295" cy="1188720"/>
          </a:xfrm>
        </p:spPr>
        <p:txBody>
          <a:bodyPr/>
          <a:lstStyle/>
          <a:p>
            <a:r>
              <a:rPr lang="en-US" dirty="0"/>
              <a:t>Working With OPEN Street Map (OSM)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A9DCD-EC4C-8842-86CB-55C24ECC5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OSM is an open source mapping database that can be used for visualizing apps, etc.  It does not, by default, require an API key like Google.</a:t>
            </a:r>
          </a:p>
          <a:p>
            <a:r>
              <a:rPr lang="en-US" dirty="0"/>
              <a:t>This application interacts with OSM using the JavaScript API </a:t>
            </a:r>
            <a:r>
              <a:rPr lang="en-US" dirty="0" err="1"/>
              <a:t>OpenLayers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https://openlayers.org</a:t>
            </a:r>
            <a:r>
              <a:rPr lang="en-US" dirty="0"/>
              <a:t>)</a:t>
            </a:r>
          </a:p>
          <a:p>
            <a:r>
              <a:rPr lang="en-US" dirty="0" err="1"/>
              <a:t>OpenLayers</a:t>
            </a:r>
            <a:r>
              <a:rPr lang="en-US" dirty="0"/>
              <a:t> handles the interaction with OSM and OSM tiles as well as managing the placing of features onto the map.</a:t>
            </a:r>
          </a:p>
        </p:txBody>
      </p:sp>
    </p:spTree>
    <p:extLst>
      <p:ext uri="{BB962C8B-B14F-4D97-AF65-F5344CB8AC3E}">
        <p14:creationId xmlns:p14="http://schemas.microsoft.com/office/powerpoint/2010/main" val="2208542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0C981-A041-E242-B9DB-19BBF3D5B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64C68-C21F-F44A-A337-2CAC41818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minimal code in an html file to use </a:t>
            </a:r>
            <a:r>
              <a:rPr lang="en-US" dirty="0" err="1"/>
              <a:t>OpenLayers</a:t>
            </a:r>
            <a:r>
              <a:rPr lang="en-US" dirty="0"/>
              <a:t> and display a map for a given location is: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457EA7E-0B98-FF49-82E3-1DDA26424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680" y="3236346"/>
            <a:ext cx="6873103" cy="360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032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3352-4F8F-FB49-BFC2-AF0F27ADE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look like?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41AC3FF4-F5FC-2E48-BD72-C1C39658B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6363" y="2403646"/>
            <a:ext cx="6960956" cy="3995699"/>
          </a:xfrm>
        </p:spPr>
      </p:pic>
    </p:spTree>
    <p:extLst>
      <p:ext uri="{BB962C8B-B14F-4D97-AF65-F5344CB8AC3E}">
        <p14:creationId xmlns:p14="http://schemas.microsoft.com/office/powerpoint/2010/main" val="8241600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3146</TotalTime>
  <Words>925</Words>
  <Application>Microsoft Macintosh PowerPoint</Application>
  <PresentationFormat>Widescreen</PresentationFormat>
  <Paragraphs>53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Courier</vt:lpstr>
      <vt:lpstr>Gill Sans MT</vt:lpstr>
      <vt:lpstr>Parcel</vt:lpstr>
      <vt:lpstr>Working with OPEN SOURCE GEOSPATIAL DATA</vt:lpstr>
      <vt:lpstr>Project Description (Original)</vt:lpstr>
      <vt:lpstr>Project Description (REAL)</vt:lpstr>
      <vt:lpstr>Why the difference?</vt:lpstr>
      <vt:lpstr>OuR DATASET</vt:lpstr>
      <vt:lpstr>Lat/Lon - Decimal to GEOSPATIAL</vt:lpstr>
      <vt:lpstr>Working With OPEN Street Map (OSM)</vt:lpstr>
      <vt:lpstr>What About CODE?</vt:lpstr>
      <vt:lpstr>What does it look like?</vt:lpstr>
      <vt:lpstr>How do we get nearby MRDS Items?</vt:lpstr>
      <vt:lpstr>What do FEATURES LOOK LIKE?</vt:lpstr>
      <vt:lpstr>WHAT HAPPENS WHEN YOU CLICK ON A FEATURE</vt:lpstr>
      <vt:lpstr>What ABOUT THE WEB SERVICE?</vt:lpstr>
      <vt:lpstr>Related videos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with OPEN SOURCE GEOSPATIAL DATA</dc:title>
  <dc:creator>Jim Spring</dc:creator>
  <cp:lastModifiedBy>Jim Spring</cp:lastModifiedBy>
  <cp:revision>8</cp:revision>
  <dcterms:created xsi:type="dcterms:W3CDTF">2021-05-11T00:48:02Z</dcterms:created>
  <dcterms:modified xsi:type="dcterms:W3CDTF">2021-05-13T05:14:34Z</dcterms:modified>
</cp:coreProperties>
</file>

<file path=docProps/thumbnail.jpeg>
</file>